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2" r:id="rId2"/>
  </p:sldMasterIdLst>
  <p:notesMasterIdLst>
    <p:notesMasterId r:id="rId26"/>
  </p:notesMasterIdLst>
  <p:handoutMasterIdLst>
    <p:handoutMasterId r:id="rId27"/>
  </p:handoutMasterIdLst>
  <p:sldIdLst>
    <p:sldId id="257" r:id="rId3"/>
    <p:sldId id="259" r:id="rId4"/>
    <p:sldId id="258" r:id="rId5"/>
    <p:sldId id="268" r:id="rId6"/>
    <p:sldId id="260" r:id="rId7"/>
    <p:sldId id="261" r:id="rId8"/>
    <p:sldId id="262" r:id="rId9"/>
    <p:sldId id="269" r:id="rId10"/>
    <p:sldId id="270" r:id="rId11"/>
    <p:sldId id="267" r:id="rId12"/>
    <p:sldId id="271" r:id="rId13"/>
    <p:sldId id="277" r:id="rId14"/>
    <p:sldId id="284" r:id="rId15"/>
    <p:sldId id="278" r:id="rId16"/>
    <p:sldId id="285" r:id="rId17"/>
    <p:sldId id="286" r:id="rId18"/>
    <p:sldId id="279" r:id="rId19"/>
    <p:sldId id="281" r:id="rId20"/>
    <p:sldId id="272" r:id="rId21"/>
    <p:sldId id="276" r:id="rId22"/>
    <p:sldId id="282" r:id="rId23"/>
    <p:sldId id="283" r:id="rId24"/>
    <p:sldId id="265"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182" autoAdjust="0"/>
  </p:normalViewPr>
  <p:slideViewPr>
    <p:cSldViewPr showGuides="1">
      <p:cViewPr varScale="1">
        <p:scale>
          <a:sx n="76" d="100"/>
          <a:sy n="76" d="100"/>
        </p:scale>
        <p:origin x="720" y="96"/>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11/14/2016</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11/14/2016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3</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Date Placeholder 4"/>
          <p:cNvSpPr>
            <a:spLocks noGrp="1"/>
          </p:cNvSpPr>
          <p:nvPr>
            <p:ph type="dt" sz="half" idx="10"/>
          </p:nvPr>
        </p:nvSpPr>
        <p:spPr/>
        <p:txBody>
          <a:bodyPr/>
          <a:lstStyle/>
          <a:p>
            <a:fld id="{5706A09E-12D5-4B1D-B8BB-C300B1DDD423}" type="datetime1">
              <a:rPr lang="en-US" smtClean="0"/>
              <a:t>11/14/2016</a:t>
            </a:fld>
            <a:endParaRPr lang="en-US"/>
          </a:p>
        </p:txBody>
      </p:sp>
      <p:sp>
        <p:nvSpPr>
          <p:cNvPr id="7" name="Footer Placeholder 6"/>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91CA53D-4C84-40AA-983E-A1E818A7FEFC}" type="datetime1">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E2FCEE-AE66-4EAB-9C04-97F8A56A6354}" type="datetime1">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A9377B-053C-438C-8A98-92C419A6701C}" type="datetime1">
              <a:rPr lang="en-US" smtClean="0"/>
              <a:t>11/14/2016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2" name="Date Placeholder 1"/>
          <p:cNvSpPr>
            <a:spLocks noGrp="1"/>
          </p:cNvSpPr>
          <p:nvPr>
            <p:ph type="dt" sz="half" idx="10"/>
          </p:nvPr>
        </p:nvSpPr>
        <p:spPr/>
        <p:txBody>
          <a:bodyPr/>
          <a:lstStyle/>
          <a:p>
            <a:fld id="{B07CEF46-0123-4A75-9835-49DC49D53DE2}" type="datetime1">
              <a:rPr lang="en-US" smtClean="0"/>
              <a:t>11/14/2016</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2A6378D-18AE-47D1-B10A-42F623B40082}" type="datetime1">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21F6AE8-D704-41F6-B16A-5547B5672AC1}" type="datetime1">
              <a:rPr lang="en-US" smtClean="0"/>
              <a:t>11/14/2016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11/14/2016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11/14/2016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11/14/2016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t>11/14/2016</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75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77885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Project created and presented by       		</a:t>
            </a:r>
            <a:r>
              <a:rPr lang="en-US" b="1" dirty="0"/>
              <a:t>WTCS team</a:t>
            </a:r>
          </a:p>
        </p:txBody>
      </p:sp>
      <p:sp>
        <p:nvSpPr>
          <p:cNvPr id="2" name="Title 1"/>
          <p:cNvSpPr>
            <a:spLocks noGrp="1"/>
          </p:cNvSpPr>
          <p:nvPr>
            <p:ph type="ctrTitle"/>
          </p:nvPr>
        </p:nvSpPr>
        <p:spPr/>
        <p:txBody>
          <a:bodyPr/>
          <a:lstStyle/>
          <a:p>
            <a:r>
              <a:rPr lang="en-US" dirty="0"/>
              <a:t>Data Type Validator</a:t>
            </a:r>
          </a:p>
        </p:txBody>
      </p:sp>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Started simple</a:t>
            </a:r>
          </a:p>
          <a:p>
            <a:pPr lvl="1"/>
            <a:r>
              <a:rPr lang="en-US" dirty="0"/>
              <a:t>coding </a:t>
            </a:r>
            <a:r>
              <a:rPr lang="en-US" dirty="0" err="1"/>
              <a:t>isValid</a:t>
            </a:r>
            <a:r>
              <a:rPr lang="en-US" dirty="0"/>
              <a:t> functionality</a:t>
            </a:r>
          </a:p>
          <a:p>
            <a:pPr lvl="1"/>
            <a:r>
              <a:rPr lang="en-US" dirty="0"/>
              <a:t>returning </a:t>
            </a:r>
            <a:r>
              <a:rPr lang="en-US" dirty="0" err="1"/>
              <a:t>boolean</a:t>
            </a:r>
            <a:endParaRPr lang="en-US" dirty="0"/>
          </a:p>
          <a:p>
            <a:r>
              <a:rPr lang="en-US" dirty="0"/>
              <a:t>Refactored </a:t>
            </a:r>
          </a:p>
          <a:p>
            <a:pPr lvl="1"/>
            <a:r>
              <a:rPr lang="en-US" dirty="0"/>
              <a:t>more complex, extensible</a:t>
            </a:r>
          </a:p>
          <a:p>
            <a:pPr lvl="1"/>
            <a:r>
              <a:rPr lang="en-US" dirty="0"/>
              <a:t>returning custom error object</a:t>
            </a:r>
          </a:p>
          <a:p>
            <a:endParaRPr lang="en-US" dirty="0"/>
          </a:p>
        </p:txBody>
      </p:sp>
      <p:sp>
        <p:nvSpPr>
          <p:cNvPr id="3" name="Title 2"/>
          <p:cNvSpPr>
            <a:spLocks noGrp="1"/>
          </p:cNvSpPr>
          <p:nvPr>
            <p:ph type="title"/>
          </p:nvPr>
        </p:nvSpPr>
        <p:spPr/>
        <p:txBody>
          <a:bodyPr/>
          <a:lstStyle/>
          <a:p>
            <a:pPr algn="ctr"/>
            <a:r>
              <a:rPr lang="en-US" dirty="0"/>
              <a:t>Agile development and evolutionary architecture</a:t>
            </a:r>
          </a:p>
        </p:txBody>
      </p:sp>
    </p:spTree>
    <p:extLst>
      <p:ext uri="{BB962C8B-B14F-4D97-AF65-F5344CB8AC3E}">
        <p14:creationId xmlns:p14="http://schemas.microsoft.com/office/powerpoint/2010/main" val="79022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Relatively hard-coded constructor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4" name="Picture 3"/>
          <p:cNvPicPr>
            <a:picLocks noChangeAspect="1"/>
          </p:cNvPicPr>
          <p:nvPr/>
        </p:nvPicPr>
        <p:blipFill>
          <a:blip r:embed="rId2"/>
          <a:stretch>
            <a:fillRect/>
          </a:stretch>
        </p:blipFill>
        <p:spPr>
          <a:xfrm>
            <a:off x="2817812" y="2209800"/>
            <a:ext cx="5410200" cy="4286440"/>
          </a:xfrm>
          <a:prstGeom prst="rect">
            <a:avLst/>
          </a:prstGeom>
        </p:spPr>
      </p:pic>
    </p:spTree>
    <p:extLst>
      <p:ext uri="{BB962C8B-B14F-4D97-AF65-F5344CB8AC3E}">
        <p14:creationId xmlns:p14="http://schemas.microsoft.com/office/powerpoint/2010/main" val="17778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Initial </a:t>
            </a:r>
            <a:r>
              <a:rPr lang="en-US" dirty="0" err="1"/>
              <a:t>isValid</a:t>
            </a:r>
            <a:r>
              <a:rPr lang="en-US" dirty="0"/>
              <a:t>() method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894012" y="2209800"/>
            <a:ext cx="5715000" cy="4418389"/>
          </a:xfrm>
          <a:prstGeom prst="rect">
            <a:avLst/>
          </a:prstGeom>
        </p:spPr>
      </p:pic>
    </p:spTree>
    <p:extLst>
      <p:ext uri="{BB962C8B-B14F-4D97-AF65-F5344CB8AC3E}">
        <p14:creationId xmlns:p14="http://schemas.microsoft.com/office/powerpoint/2010/main" val="42214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1883003"/>
            <a:ext cx="10156825" cy="4107993"/>
          </a:xfrm>
        </p:spPr>
      </p:pic>
      <p:sp>
        <p:nvSpPr>
          <p:cNvPr id="3" name="Title 2"/>
          <p:cNvSpPr>
            <a:spLocks noGrp="1"/>
          </p:cNvSpPr>
          <p:nvPr>
            <p:ph type="title"/>
          </p:nvPr>
        </p:nvSpPr>
        <p:spPr/>
        <p:txBody>
          <a:bodyPr/>
          <a:lstStyle/>
          <a:p>
            <a:pPr algn="ctr"/>
            <a:r>
              <a:rPr lang="en-US" dirty="0"/>
              <a:t>Generic Extendable Validators </a:t>
            </a:r>
          </a:p>
        </p:txBody>
      </p:sp>
    </p:spTree>
    <p:extLst>
      <p:ext uri="{BB962C8B-B14F-4D97-AF65-F5344CB8AC3E}">
        <p14:creationId xmlns:p14="http://schemas.microsoft.com/office/powerpoint/2010/main" val="228297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More abstract record definition</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4836429" y="2524387"/>
            <a:ext cx="6219597" cy="3465963"/>
          </a:xfrm>
          <a:prstGeom prst="rect">
            <a:avLst/>
          </a:prstGeom>
        </p:spPr>
      </p:pic>
      <p:pic>
        <p:nvPicPr>
          <p:cNvPr id="6" name="Picture 5"/>
          <p:cNvPicPr>
            <a:picLocks noChangeAspect="1"/>
          </p:cNvPicPr>
          <p:nvPr/>
        </p:nvPicPr>
        <p:blipFill>
          <a:blip r:embed="rId3"/>
          <a:stretch>
            <a:fillRect/>
          </a:stretch>
        </p:blipFill>
        <p:spPr>
          <a:xfrm>
            <a:off x="1522412" y="2514600"/>
            <a:ext cx="3044029" cy="1811323"/>
          </a:xfrm>
          <a:prstGeom prst="rect">
            <a:avLst/>
          </a:prstGeom>
        </p:spPr>
      </p:pic>
    </p:spTree>
    <p:extLst>
      <p:ext uri="{BB962C8B-B14F-4D97-AF65-F5344CB8AC3E}">
        <p14:creationId xmlns:p14="http://schemas.microsoft.com/office/powerpoint/2010/main" val="40302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0812" y="1600200"/>
            <a:ext cx="3760690" cy="4470400"/>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723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89443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(record-level)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4" name="Picture 3"/>
          <p:cNvPicPr>
            <a:picLocks noChangeAspect="1"/>
          </p:cNvPicPr>
          <p:nvPr/>
        </p:nvPicPr>
        <p:blipFill>
          <a:blip r:embed="rId2"/>
          <a:stretch>
            <a:fillRect/>
          </a:stretch>
        </p:blipFill>
        <p:spPr>
          <a:xfrm>
            <a:off x="1903412" y="2133600"/>
            <a:ext cx="7924800" cy="4574478"/>
          </a:xfrm>
          <a:prstGeom prst="rect">
            <a:avLst/>
          </a:prstGeom>
        </p:spPr>
      </p:pic>
    </p:spTree>
    <p:extLst>
      <p:ext uri="{BB962C8B-B14F-4D97-AF65-F5344CB8AC3E}">
        <p14:creationId xmlns:p14="http://schemas.microsoft.com/office/powerpoint/2010/main" val="16589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(file-level)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436812" y="2209800"/>
            <a:ext cx="7219950" cy="4441903"/>
          </a:xfrm>
          <a:prstGeom prst="rect">
            <a:avLst/>
          </a:prstGeom>
        </p:spPr>
      </p:pic>
    </p:spTree>
    <p:extLst>
      <p:ext uri="{BB962C8B-B14F-4D97-AF65-F5344CB8AC3E}">
        <p14:creationId xmlns:p14="http://schemas.microsoft.com/office/powerpoint/2010/main" val="27337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a:t>
            </a:r>
            <a:r>
              <a:rPr lang="en-US" dirty="0" err="1"/>
              <a:t>boolean</a:t>
            </a:r>
            <a:endParaRPr lang="en-US" dirty="0"/>
          </a:p>
          <a:p>
            <a:r>
              <a:rPr lang="en-US" dirty="0"/>
              <a:t>Custom error object	</a:t>
            </a:r>
          </a:p>
          <a:p>
            <a:pPr lvl="1"/>
            <a:r>
              <a:rPr lang="en-US" dirty="0"/>
              <a:t>Stop at first broken line in file?</a:t>
            </a:r>
          </a:p>
          <a:p>
            <a:pPr lvl="1"/>
            <a:r>
              <a:rPr lang="en-US" dirty="0"/>
              <a:t>Stop at first broken field in record?</a:t>
            </a:r>
          </a:p>
          <a:p>
            <a:endParaRPr lang="en-US" dirty="0"/>
          </a:p>
        </p:txBody>
      </p:sp>
      <p:sp>
        <p:nvSpPr>
          <p:cNvPr id="2" name="Title 1"/>
          <p:cNvSpPr>
            <a:spLocks noGrp="1"/>
          </p:cNvSpPr>
          <p:nvPr>
            <p:ph type="title"/>
          </p:nvPr>
        </p:nvSpPr>
        <p:spPr/>
        <p:txBody>
          <a:bodyPr/>
          <a:lstStyle/>
          <a:p>
            <a:pPr algn="ctr"/>
            <a:r>
              <a:rPr lang="en-US" dirty="0"/>
              <a:t>What to return from </a:t>
            </a:r>
            <a:r>
              <a:rPr lang="en-US" dirty="0" err="1"/>
              <a:t>isValid</a:t>
            </a:r>
            <a:r>
              <a:rPr lang="en-US" dirty="0"/>
              <a:t>?</a:t>
            </a:r>
          </a:p>
        </p:txBody>
      </p:sp>
    </p:spTree>
    <p:extLst>
      <p:ext uri="{BB962C8B-B14F-4D97-AF65-F5344CB8AC3E}">
        <p14:creationId xmlns:p14="http://schemas.microsoft.com/office/powerpoint/2010/main" val="332467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12" y="1625600"/>
            <a:ext cx="3464560" cy="2362200"/>
          </a:xfrm>
        </p:spPr>
      </p:pic>
      <p:sp>
        <p:nvSpPr>
          <p:cNvPr id="2" name="Title 1"/>
          <p:cNvSpPr>
            <a:spLocks noGrp="1"/>
          </p:cNvSpPr>
          <p:nvPr>
            <p:ph type="title"/>
          </p:nvPr>
        </p:nvSpPr>
        <p:spPr>
          <a:xfrm>
            <a:off x="1141412" y="228600"/>
            <a:ext cx="10134599" cy="1397000"/>
          </a:xfrm>
        </p:spPr>
        <p:txBody>
          <a:bodyPr/>
          <a:lstStyle/>
          <a:p>
            <a:pPr algn="ctr"/>
            <a:r>
              <a:rPr lang="en-US" dirty="0"/>
              <a:t>Team “WTCS”</a:t>
            </a:r>
          </a:p>
        </p:txBody>
      </p:sp>
      <p:sp>
        <p:nvSpPr>
          <p:cNvPr id="5" name="TextBox 4"/>
          <p:cNvSpPr txBox="1"/>
          <p:nvPr/>
        </p:nvSpPr>
        <p:spPr>
          <a:xfrm>
            <a:off x="1768792" y="4419600"/>
            <a:ext cx="1600200" cy="560153"/>
          </a:xfrm>
          <a:prstGeom prst="rect">
            <a:avLst/>
          </a:prstGeom>
          <a:noFill/>
        </p:spPr>
        <p:txBody>
          <a:bodyPr wrap="square" rtlCol="0">
            <a:spAutoFit/>
          </a:bodyPr>
          <a:lstStyle/>
          <a:p>
            <a:pPr>
              <a:lnSpc>
                <a:spcPct val="95000"/>
              </a:lnSpc>
            </a:pPr>
            <a:r>
              <a:rPr lang="en-US" sz="3200" i="1" dirty="0"/>
              <a:t>Karen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612" y="927100"/>
            <a:ext cx="2233503" cy="2971800"/>
          </a:xfrm>
          <a:prstGeom prst="rect">
            <a:avLst/>
          </a:prstGeom>
        </p:spPr>
      </p:pic>
      <p:sp>
        <p:nvSpPr>
          <p:cNvPr id="6" name="TextBox 5"/>
          <p:cNvSpPr txBox="1"/>
          <p:nvPr/>
        </p:nvSpPr>
        <p:spPr>
          <a:xfrm>
            <a:off x="9447212" y="4317323"/>
            <a:ext cx="2449512" cy="560153"/>
          </a:xfrm>
          <a:prstGeom prst="rect">
            <a:avLst/>
          </a:prstGeom>
          <a:noFill/>
        </p:spPr>
        <p:txBody>
          <a:bodyPr wrap="square" rtlCol="0">
            <a:spAutoFit/>
          </a:bodyPr>
          <a:lstStyle/>
          <a:p>
            <a:pPr>
              <a:lnSpc>
                <a:spcPct val="95000"/>
              </a:lnSpc>
            </a:pPr>
            <a:r>
              <a:rPr lang="en-US" sz="3200" i="1" dirty="0"/>
              <a:t>Nataliya</a:t>
            </a:r>
          </a:p>
        </p:txBody>
      </p:sp>
      <p:sp>
        <p:nvSpPr>
          <p:cNvPr id="7" name="TextBox 6"/>
          <p:cNvSpPr txBox="1"/>
          <p:nvPr/>
        </p:nvSpPr>
        <p:spPr>
          <a:xfrm>
            <a:off x="5561012" y="5867400"/>
            <a:ext cx="2667000" cy="560153"/>
          </a:xfrm>
          <a:prstGeom prst="rect">
            <a:avLst/>
          </a:prstGeom>
          <a:noFill/>
        </p:spPr>
        <p:txBody>
          <a:bodyPr wrap="square" rtlCol="0">
            <a:spAutoFit/>
          </a:bodyPr>
          <a:lstStyle/>
          <a:p>
            <a:pPr>
              <a:lnSpc>
                <a:spcPct val="95000"/>
              </a:lnSpc>
            </a:pPr>
            <a:r>
              <a:rPr lang="en-US" sz="3200" i="1" dirty="0"/>
              <a:t>Christian</a:t>
            </a:r>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OK/Not OK status</a:t>
            </a:r>
          </a:p>
          <a:p>
            <a:pPr lvl="1"/>
            <a:r>
              <a:rPr lang="en-US" dirty="0"/>
              <a:t>As text on .</a:t>
            </a:r>
            <a:r>
              <a:rPr lang="en-US" dirty="0" err="1"/>
              <a:t>jsp</a:t>
            </a:r>
            <a:endParaRPr lang="en-US" dirty="0"/>
          </a:p>
          <a:p>
            <a:r>
              <a:rPr lang="en-US" dirty="0"/>
              <a:t>Complex error object</a:t>
            </a:r>
          </a:p>
          <a:p>
            <a:pPr lvl="1"/>
            <a:r>
              <a:rPr lang="en-US" dirty="0"/>
              <a:t>As String on .</a:t>
            </a:r>
            <a:r>
              <a:rPr lang="en-US" dirty="0" err="1"/>
              <a:t>jsp</a:t>
            </a:r>
            <a:endParaRPr lang="en-US" dirty="0"/>
          </a:p>
          <a:p>
            <a:pPr lvl="1"/>
            <a:r>
              <a:rPr lang="en-US" dirty="0"/>
              <a:t>As something prettier on .</a:t>
            </a:r>
            <a:r>
              <a:rPr lang="en-US" dirty="0" err="1"/>
              <a:t>jsp</a:t>
            </a:r>
            <a:endParaRPr lang="en-US" dirty="0"/>
          </a:p>
          <a:p>
            <a:pPr lvl="1"/>
            <a:r>
              <a:rPr lang="en-US" dirty="0"/>
              <a:t>As JSON/XML on .</a:t>
            </a:r>
            <a:r>
              <a:rPr lang="en-US" dirty="0" err="1"/>
              <a:t>jsp</a:t>
            </a:r>
            <a:endParaRPr lang="en-US" dirty="0"/>
          </a:p>
        </p:txBody>
      </p:sp>
      <p:sp>
        <p:nvSpPr>
          <p:cNvPr id="2" name="Title 1"/>
          <p:cNvSpPr>
            <a:spLocks noGrp="1"/>
          </p:cNvSpPr>
          <p:nvPr>
            <p:ph type="title"/>
          </p:nvPr>
        </p:nvSpPr>
        <p:spPr/>
        <p:txBody>
          <a:bodyPr/>
          <a:lstStyle/>
          <a:p>
            <a:pPr algn="ctr"/>
            <a:r>
              <a:rPr lang="en-US" dirty="0"/>
              <a:t>What to display in web service?</a:t>
            </a:r>
          </a:p>
        </p:txBody>
      </p:sp>
    </p:spTree>
    <p:extLst>
      <p:ext uri="{BB962C8B-B14F-4D97-AF65-F5344CB8AC3E}">
        <p14:creationId xmlns:p14="http://schemas.microsoft.com/office/powerpoint/2010/main" val="3609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8" name="Picture 7"/>
          <p:cNvPicPr>
            <a:picLocks noChangeAspect="1"/>
          </p:cNvPicPr>
          <p:nvPr/>
        </p:nvPicPr>
        <p:blipFill>
          <a:blip r:embed="rId2"/>
          <a:stretch>
            <a:fillRect/>
          </a:stretch>
        </p:blipFill>
        <p:spPr>
          <a:xfrm>
            <a:off x="2360612" y="1448033"/>
            <a:ext cx="6431797" cy="5334000"/>
          </a:xfrm>
          <a:prstGeom prst="rect">
            <a:avLst/>
          </a:prstGeom>
        </p:spPr>
      </p:pic>
    </p:spTree>
    <p:extLst>
      <p:ext uri="{BB962C8B-B14F-4D97-AF65-F5344CB8AC3E}">
        <p14:creationId xmlns:p14="http://schemas.microsoft.com/office/powerpoint/2010/main" val="29268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6" name="Picture 5"/>
          <p:cNvPicPr>
            <a:picLocks noChangeAspect="1"/>
          </p:cNvPicPr>
          <p:nvPr/>
        </p:nvPicPr>
        <p:blipFill>
          <a:blip r:embed="rId2"/>
          <a:stretch>
            <a:fillRect/>
          </a:stretch>
        </p:blipFill>
        <p:spPr>
          <a:xfrm>
            <a:off x="2531565" y="2443025"/>
            <a:ext cx="7125694" cy="1971950"/>
          </a:xfrm>
          <a:prstGeom prst="rect">
            <a:avLst/>
          </a:prstGeom>
        </p:spPr>
      </p:pic>
    </p:spTree>
    <p:extLst>
      <p:ext uri="{BB962C8B-B14F-4D97-AF65-F5344CB8AC3E}">
        <p14:creationId xmlns:p14="http://schemas.microsoft.com/office/powerpoint/2010/main" val="151998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212" y="1219200"/>
            <a:ext cx="7679871" cy="4300728"/>
          </a:xfrm>
        </p:spPr>
      </p:pic>
    </p:spTree>
    <p:extLst>
      <p:ext uri="{BB962C8B-B14F-4D97-AF65-F5344CB8AC3E}">
        <p14:creationId xmlns:p14="http://schemas.microsoft.com/office/powerpoint/2010/main" val="31116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WTCS is an administrative and coordinating state agency that:</a:t>
            </a:r>
          </a:p>
          <a:p>
            <a:r>
              <a:rPr lang="en-US" dirty="0"/>
              <a:t>implements statewide policies and standards established by the WTCS Board;</a:t>
            </a:r>
          </a:p>
          <a:p>
            <a:r>
              <a:rPr lang="en-US" dirty="0"/>
              <a:t>administers state funding provided for technical college programs and services.</a:t>
            </a:r>
          </a:p>
          <a:p>
            <a:r>
              <a:rPr lang="en-US" dirty="0"/>
              <a:t>monitors and reports on federal requirements related to technical college operations;</a:t>
            </a:r>
          </a:p>
          <a:p>
            <a:r>
              <a:rPr lang="en-US" dirty="0"/>
              <a:t> and administers funding received under the federal Carl Perkins and Adult Education and Family Literacy Acts.</a:t>
            </a:r>
          </a:p>
        </p:txBody>
      </p:sp>
      <p:sp>
        <p:nvSpPr>
          <p:cNvPr id="2" name="Title 1"/>
          <p:cNvSpPr>
            <a:spLocks noGrp="1"/>
          </p:cNvSpPr>
          <p:nvPr>
            <p:ph type="title"/>
          </p:nvPr>
        </p:nvSpPr>
        <p:spPr/>
        <p:txBody>
          <a:bodyPr/>
          <a:lstStyle/>
          <a:p>
            <a:r>
              <a:rPr lang="en-US" dirty="0"/>
              <a:t>Wisconsin Technical College System</a:t>
            </a: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Current system and problem</a:t>
            </a:r>
          </a:p>
        </p:txBody>
      </p:sp>
      <p:sp>
        <p:nvSpPr>
          <p:cNvPr id="4" name="TextBox 3"/>
          <p:cNvSpPr txBox="1"/>
          <p:nvPr/>
        </p:nvSpPr>
        <p:spPr>
          <a:xfrm>
            <a:off x="1217611" y="2057400"/>
            <a:ext cx="10057051" cy="1846659"/>
          </a:xfrm>
          <a:prstGeom prst="rect">
            <a:avLst/>
          </a:prstGeom>
          <a:noFill/>
        </p:spPr>
        <p:txBody>
          <a:bodyPr wrap="square" rtlCol="0">
            <a:spAutoFit/>
          </a:bodyPr>
          <a:lstStyle/>
          <a:p>
            <a:pPr>
              <a:lnSpc>
                <a:spcPct val="95000"/>
              </a:lnSpc>
            </a:pPr>
            <a:r>
              <a:rPr lang="en-US" dirty="0"/>
              <a:t>All16 technical colleges report data to WTCS via text file upload on Portal. Unfortunately there have been occurrences when the file would fail to upload due to invalid data type. In that case colleges would have to contact WTCS Office to find out what was the issue and how to fix it.</a:t>
            </a:r>
          </a:p>
        </p:txBody>
      </p:sp>
    </p:spTree>
    <p:extLst>
      <p:ext uri="{BB962C8B-B14F-4D97-AF65-F5344CB8AC3E}">
        <p14:creationId xmlns:p14="http://schemas.microsoft.com/office/powerpoint/2010/main" val="281673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Upload on WTCS Portal</a:t>
            </a:r>
          </a:p>
        </p:txBody>
      </p:sp>
      <p:pic>
        <p:nvPicPr>
          <p:cNvPr id="6" name="Content Placeholder 5"/>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Submissions</a:t>
            </a:r>
          </a:p>
        </p:txBody>
      </p:sp>
      <p:pic>
        <p:nvPicPr>
          <p:cNvPr id="8" name="Content Placeholder 7"/>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16271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Failed File Submission</a:t>
            </a:r>
          </a:p>
        </p:txBody>
      </p:sp>
      <p:pic>
        <p:nvPicPr>
          <p:cNvPr id="4" name="Picture 3"/>
          <p:cNvPicPr>
            <a:picLocks noChangeAspect="1"/>
          </p:cNvPicPr>
          <p:nvPr/>
        </p:nvPicPr>
        <p:blipFill>
          <a:blip r:embed="rId2"/>
          <a:stretch>
            <a:fillRect/>
          </a:stretch>
        </p:blipFill>
        <p:spPr>
          <a:xfrm>
            <a:off x="3960812" y="1676400"/>
            <a:ext cx="7162800" cy="38388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782" y="4083099"/>
            <a:ext cx="6306430" cy="1609950"/>
          </a:xfrm>
          <a:prstGeom prst="rect">
            <a:avLst/>
          </a:prstGeom>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solution</a:t>
            </a:r>
          </a:p>
        </p:txBody>
      </p:sp>
      <p:sp>
        <p:nvSpPr>
          <p:cNvPr id="4" name="TextBox 3"/>
          <p:cNvSpPr txBox="1"/>
          <p:nvPr/>
        </p:nvSpPr>
        <p:spPr>
          <a:xfrm>
            <a:off x="1141120" y="1981200"/>
            <a:ext cx="10363491" cy="2197525"/>
          </a:xfrm>
          <a:prstGeom prst="rect">
            <a:avLst/>
          </a:prstGeom>
          <a:noFill/>
        </p:spPr>
        <p:txBody>
          <a:bodyPr wrap="square" rtlCol="0">
            <a:spAutoFit/>
          </a:bodyPr>
          <a:lstStyle/>
          <a:p>
            <a:pPr>
              <a:lnSpc>
                <a:spcPct val="95000"/>
              </a:lnSpc>
            </a:pPr>
            <a:r>
              <a:rPr lang="en-US" dirty="0"/>
              <a:t>This application will validate all data types during the file upload. If the file fails to upload,  the users will receive a statement with the information about the error type and its position on a record, so they will be able to fix the problem themselves. The validator will check for string, numeric and alphanumeric types form S9 records in Client System.</a:t>
            </a:r>
          </a:p>
        </p:txBody>
      </p:sp>
    </p:spTree>
    <p:extLst>
      <p:ext uri="{BB962C8B-B14F-4D97-AF65-F5344CB8AC3E}">
        <p14:creationId xmlns:p14="http://schemas.microsoft.com/office/powerpoint/2010/main" val="2284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we did 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1460500"/>
            <a:ext cx="6604000" cy="5313680"/>
          </a:xfrm>
          <a:prstGeom prst="rect">
            <a:avLst/>
          </a:prstGeom>
        </p:spPr>
      </p:pic>
    </p:spTree>
    <p:extLst>
      <p:ext uri="{BB962C8B-B14F-4D97-AF65-F5344CB8AC3E}">
        <p14:creationId xmlns:p14="http://schemas.microsoft.com/office/powerpoint/2010/main" val="11188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 open house presentation" id="{ED6F853E-23FC-44AA-826D-3EFB5E0A4D17}" vid="{6E8FE5FC-8933-4D10-AAA1-772E0561E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34B7CA8-998B-4F57-AEE2-A1ADF5E9D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Classroom open house presentation</Template>
  <TotalTime>0</TotalTime>
  <Words>352</Words>
  <Application>Microsoft Office PowerPoint</Application>
  <PresentationFormat>Custom</PresentationFormat>
  <Paragraphs>54</Paragraphs>
  <Slides>23</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Class open house presentation</vt:lpstr>
      <vt:lpstr>Data Type Validator</vt:lpstr>
      <vt:lpstr>Team “WTCS”</vt:lpstr>
      <vt:lpstr>Wisconsin Technical College System</vt:lpstr>
      <vt:lpstr>Current system and problem</vt:lpstr>
      <vt:lpstr>File Upload on WTCS Portal</vt:lpstr>
      <vt:lpstr>File Submissions</vt:lpstr>
      <vt:lpstr>Failed File Submission</vt:lpstr>
      <vt:lpstr>Our solution</vt:lpstr>
      <vt:lpstr>How we did it</vt:lpstr>
      <vt:lpstr>Agile development and evolutionary architecture</vt:lpstr>
      <vt:lpstr>Getting isValid functionality</vt:lpstr>
      <vt:lpstr>Getting isValid functionality</vt:lpstr>
      <vt:lpstr>Generic Extendable Validators </vt:lpstr>
      <vt:lpstr>Getting isValid functionality</vt:lpstr>
      <vt:lpstr>PowerPoint Presentation</vt:lpstr>
      <vt:lpstr>PowerPoint Presentation</vt:lpstr>
      <vt:lpstr>Getting isValid functionality</vt:lpstr>
      <vt:lpstr>Getting isValid functionality</vt:lpstr>
      <vt:lpstr>What to return from isValid?</vt:lpstr>
      <vt:lpstr>What to display in web service?</vt:lpstr>
      <vt:lpstr>What to display in web service?</vt:lpstr>
      <vt:lpstr>What to display in web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2016-11-06T18:51:39Z</dcterms:created>
  <dcterms:modified xsi:type="dcterms:W3CDTF">2016-11-14T21:33:38Z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TC034605079991</vt:lpwstr>
  </property>
</Properties>
</file>